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61" r:id="rId4"/>
    <p:sldId id="262" r:id="rId5"/>
    <p:sldId id="282" r:id="rId6"/>
    <p:sldId id="263" r:id="rId7"/>
    <p:sldId id="264" r:id="rId8"/>
    <p:sldId id="280" r:id="rId9"/>
    <p:sldId id="286" r:id="rId10"/>
    <p:sldId id="279" r:id="rId11"/>
    <p:sldId id="285" r:id="rId12"/>
    <p:sldId id="283" r:id="rId13"/>
    <p:sldId id="284" r:id="rId14"/>
    <p:sldId id="287" r:id="rId15"/>
    <p:sldId id="289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A3AFF"/>
    <a:srgbClr val="EBEBEB"/>
    <a:srgbClr val="D4D4D4"/>
    <a:srgbClr val="F7F7F7"/>
    <a:srgbClr val="7F7F7F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1" autoAdjust="0"/>
    <p:restoredTop sz="85206" autoAdjust="0"/>
  </p:normalViewPr>
  <p:slideViewPr>
    <p:cSldViewPr snapToGrid="0">
      <p:cViewPr varScale="1">
        <p:scale>
          <a:sx n="104" d="100"/>
          <a:sy n="104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0:18:19.284"/>
    </inkml:context>
    <inkml:brush xml:id="br0">
      <inkml:brushProperty name="width" value="0.35" units="cm"/>
      <inkml:brushProperty name="height" value="0.35" units="cm"/>
      <inkml:brushProperty name="color" value="#EBEBEB"/>
    </inkml:brush>
  </inkml:definitions>
  <inkml:trace contextRef="#ctx0" brushRef="#br0">0 1 24575,'18'1'0,"0"1"0,33 7 0,11 2 0,245 1 0,-73-6 0,-114 11 0,7 0 0,-104-15 0,-1 2 0,0 0 0,-1 1 0,1 1 0,31 14 0,4 1 0,-25-13 0,0-1 0,0-2 0,40 2 0,-16-2 0,309 26 0,36 4 0,-363-30 0,76 9 0,132 0 0,-68-13 0,129-5 0,-283 1 0,-1-2 0,1-1 0,-1 0 0,41-19 0,-35 14 0,56-15 0,-6 12 0,159-7 0,86 22 0,-146 2 0,-165-3 0,-7-1 0,0 0 0,0 1 0,0 0 0,0 1 0,0-1 0,0 1 0,0 1 0,-1-1 0,1 1 0,0 0 0,-1 0 0,9 4 0,-14-5 0,0-1 0,0 1 0,1-1 0,-1 1 0,0-1 0,0 1 0,0 0 0,0-1 0,0 1 0,0-1 0,0 1 0,0 0 0,0-1 0,0 1 0,0-1 0,0 1 0,0 0 0,-1-1 0,1 1 0,0-1 0,0 1 0,-1-1 0,1 1 0,0-1 0,-1 1 0,1-1 0,0 1 0,-1-1 0,1 1 0,-1-1 0,1 0 0,-1 1 0,1-1 0,-1 0 0,1 1 0,-1-1 0,1 0 0,-1 0 0,1 1 0,-1-1 0,-1 0 0,-26 15 0,27-15 0,-44 19 0,0-3 0,-2-2 0,0-1 0,-59 6 0,-200 13 0,258-29 0,-959 23 0,552-68 0,454 42 0,-1 0 0,0 0 0,1 0 0,-1 0 0,0-1 0,1 1 0,-1 0 0,1-1 0,-1 1 0,1-1 0,-1 1 0,1-1 0,-1 0 0,1 1 0,-1-1 0,1 0 0,0 0 0,-1 0 0,1 0 0,0 0 0,0 0 0,0-1 0,0 1 0,0 0 0,0-1 0,0 1 0,1 0 0,-1-1 0,0 1 0,1-1 0,-1 1 0,1-1 0,-1 0 0,1 1 0,0-1 0,0 1 0,-1-1 0,1 0 0,0 1 0,1-1 0,-1 1 0,0-1 0,0 0 0,1 1 0,-1-1 0,1 1 0,-1-1 0,2-1 0,1-4 0,1 0 0,0 0 0,0 1 0,0 0 0,1 0 0,-1 0 0,2 0 0,-1 1 0,10-8 0,0 3 0,0 1 0,1 0 0,0 1 0,1 1 0,27-8 0,91-18 0,-42 14 0,153-11 0,-240 30 0,-1 0 0,1 0 0,-1 0 0,1 1 0,-1 0 0,1 0 0,-1 0 0,0 1 0,6 2 0,-10-3 0,0-1 0,0 1 0,0-1 0,0 1 0,0 0 0,0-1 0,-1 1 0,1 0 0,0 0 0,0 0 0,-1-1 0,1 1 0,-1 0 0,1 0 0,-1 0 0,1 0 0,-1 0 0,1 0 0,-1 2 0,0-1 0,0 0 0,0 0 0,0 0 0,0 0 0,-1 0 0,1 0 0,-1-1 0,0 1 0,1 0 0,-1 0 0,0-1 0,0 1 0,0 0 0,0-1 0,-2 3 0,-6 7 0,-1-1 0,0 0 0,-1 0 0,0-1 0,0 0 0,-1-1 0,-15 8 0,-11 4 0,-48 18 0,-19 0 0,-150 34 0,-117 1 0,-72-11 0,389-55 0,37-6 0,1 1 0,-1 1 0,0 1 0,1 0 0,0 1 0,0 1 0,-22 10 0,24-9 0,0 0 0,-1-1 0,0-1 0,0 0 0,0-1 0,0-1 0,-30 2 0,-124-6 0,83-2 0,59 4 0,1 1 0,0 1 0,-1 1 0,-29 9 0,19-6 0,-1-1 0,0-2 0,0-1 0,0-2 0,-52-6 0,86 4 0,1 1 0,0-1 0,-1 0 0,1 0 0,0-1 0,0 1 0,0-1 0,0 0 0,0 0 0,0 0 0,0-1 0,1 1 0,-1-1 0,1 0 0,0 0 0,-5-5 0,4 2 0,-1-1 0,1 0 0,0 0 0,0 0 0,1 0 0,0-1 0,0 1 0,-2-13 0,0-10 0,1-1 0,2-1 0,1-50 0,2 66 0,1-236 0,-1 286 0,1 1 0,2-1 0,1 0 0,14 49 0,-17-77 0,0 0 0,1 0 0,0 0 0,0-1 0,0 1 0,1-1 0,-1 1 0,1-1 0,0 0 0,1-1 0,-1 1 0,1-1 0,0 0 0,0 0 0,1 0 0,-1-1 0,1 0 0,0 0 0,-1 0 0,1-1 0,1 1 0,-1-1 0,0-1 0,7 2 0,16 1 0,1 0 0,0-2 0,58-4 0,-48 1 0,-6-1 0,-1 0 0,0-3 0,49-12 0,-68 13 0,43-11 0,0 3 0,1 2 0,74-4 0,470 16 0,-538 1 0,80 14 0,-79-8 0,77 2 0,-26-12 0,-28-1 0,1 5 0,125 18 0,-122-10 0,1-3 0,168-9 0,-102-2 0,859 3 0,-1012-1 0,-1 1 0,1 0 0,0 1 0,0-1 0,0 1 0,0 0 0,-1 1 0,1 0 0,0 0 0,-1 0 0,0 0 0,10 6 0,-11-5 0,-1 1 0,0-1 0,0 1 0,0 0 0,0 0 0,0 0 0,-1 0 0,0 0 0,0 1 0,0-1 0,0 0 0,-1 1 0,0 0 0,0-1 0,0 1 0,0 7 0,2 2 0,-2 0 0,0 1 0,0-1 0,-1 1 0,-1-1 0,-1 1 0,0-1 0,-1 0 0,0 1 0,-8 17 0,8-25 0,0 0 0,-1-1 0,0 1 0,0-1 0,-1 0 0,0 0 0,0 0 0,0-1 0,-1 0 0,0 0 0,0 0 0,0 0 0,0-1 0,-1 0 0,1-1 0,-1 0 0,0 0 0,-1 0 0,1-1 0,0 1 0,-10 0 0,-82 13 0,-105 4 0,-360-15 0,303-8 0,110 1 0,-174 6 0,284 1 0,-1 3 0,-41 13 0,36-9 0,-52 7 0,-40-8 0,-198-10 0,144-4 0,184 3 0,0 0 0,1-1 0,-1 0 0,0 0 0,-12-5 0,19 6 0,1-1 0,0 1 0,0-1 0,-1 1 0,1-1 0,0 0 0,0 1 0,0-1 0,0 0 0,0 0 0,0 0 0,0 0 0,0 0 0,0 0 0,0 0 0,1 0 0,-1 0 0,-1-2 0,2 1 0,0 0 0,0 1 0,0-1 0,0 1 0,0-1 0,0 1 0,1-1 0,-1 0 0,0 1 0,1-1 0,0 1 0,-1-1 0,1 1 0,0 0 0,-1-1 0,1 1 0,0 0 0,0-1 0,0 1 0,2-2 0,1-1 0,1-1 0,0 1 0,0 0 0,0 0 0,1 0 0,-1 1 0,1 0 0,0 0 0,10-4 0,64-16 0,-61 18 0,111-26 0,1 5 0,1 5 0,175-3 0,-223 23 0,-26 1 0,0-2 0,57-10 0,-92 4 0,-36 3 0,-40-1 0,-229 4-83,189 3-1199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0:38:06.065"/>
    </inkml:context>
    <inkml:brush xml:id="br0">
      <inkml:brushProperty name="width" value="0.35" units="cm"/>
      <inkml:brushProperty name="height" value="0.35" units="cm"/>
      <inkml:brushProperty name="color" value="#EBEBEB"/>
    </inkml:brush>
  </inkml:definitions>
  <inkml:trace contextRef="#ctx0" brushRef="#br0">307 35 24575,'2'41'0,"2"-1"0,9 42 0,4 53 0,-15-87 0,2 1 0,15 67 0,-10-65 0,-2 0 0,-3 1 0,-2-1 0,-2 1 0,-8 54 0,8-101 0,-1 0 0,1 0 0,-1 0 0,-1 0 0,1 0 0,-1 0 0,0 0 0,0-1 0,0 1 0,0 0 0,-1-1 0,0 0 0,0 1 0,0-1 0,-1 0 0,1-1 0,-1 1 0,0-1 0,-5 5 0,5-6 0,0 0 0,0-1 0,0 1 0,-1-1 0,1 0 0,0 0 0,-1 0 0,1 0 0,0-1 0,-1 1 0,1-1 0,-1-1 0,1 1 0,-1 0 0,1-1 0,0 0 0,-1 0 0,1 0 0,0-1 0,0 0 0,0 1 0,-7-6 0,-1 0 0,1-1 0,1 0 0,0-1 0,0 0 0,0-1 0,1 0 0,1 0 0,0-1 0,0 0 0,1-1 0,1 0 0,0 0 0,0 0 0,-5-19 0,-5-21 0,2-1 0,-9-66 0,17 82 0,5 36 0,-29-211 0,28 183 0,1-1 0,1 1 0,2-1 0,1 1 0,7-35 0,-5 42 0,-3 10 0,1-1 0,1 1 0,-1 0 0,12-24 0,-14 34 0,0 0 0,1-1 0,-1 1 0,1 0 0,-1 0 0,1 0 0,0 0 0,0 1 0,0-1 0,0 0 0,0 1 0,0-1 0,0 1 0,1 0 0,-1 0 0,0 0 0,1 0 0,-1 0 0,1 0 0,-1 0 0,1 1 0,-1 0 0,1-1 0,-1 1 0,1 0 0,0 0 0,-1 0 0,1 1 0,-1-1 0,5 2 0,4 2 0,0 0 0,-1 2 0,0-1 0,0 1 0,0 0 0,-1 1 0,1 0 0,-2 1 0,13 13 0,8 6 0,279 247 0,-297-265 0,-1 0 0,2-1 0,-1 0 0,1-1 0,0-1 0,0 0 0,1 0 0,0-2 0,0 1 0,0-2 0,1 1 0,22 1 0,12-2 0,-1-1 0,66-8 0,-2 1 0,-64 5 0,-18 1 0,0 0 0,0-3 0,0 0 0,0-2 0,-1-1 0,47-14 0,-40 7 0,0 2 0,0 2 0,1 1 0,70-5 0,150 12 0,-113 3 0,360 17 0,-158-3 0,-331-17 0,3 1 0,1 0 0,30-5 0,-46 4 0,0 0 0,0 0 0,0 0 0,0 0 0,0-1 0,0 1 0,0-1 0,-1 1 0,1-1 0,0 0 0,0 1 0,0-1 0,-1 0 0,1 0 0,0 0 0,-1-1 0,1 1 0,-1 0 0,0-1 0,1 1 0,-1-1 0,0 1 0,0-1 0,0 1 0,0-1 0,0 0 0,0 0 0,0 1 0,-1-1 0,1 0 0,-1 0 0,1 0 0,0-3 0,-2 3 0,0-1 0,1 0 0,-1 0 0,0 1 0,0-1 0,-1 1 0,1-1 0,0 1 0,-1 0 0,0-1 0,1 1 0,-1 0 0,0 0 0,0 0 0,0 0 0,0 0 0,-1 1 0,1-1 0,0 1 0,-4-2 0,-59-26 0,50 23 0,-24-8 0,-1 1 0,0 2 0,0 2 0,-1 1 0,0 2 0,-76 0 0,-1801 9 0,1901-3 0,-1-1 0,1 2 0,-1-1 0,0 2 0,-18 4 0,34-6 0,0 0 0,0 0 0,0 1 0,0-1 0,0 1 0,0 0 0,0-1 0,0 1 0,0 0 0,0 0 0,0 0 0,0 1 0,0-1 0,1 0 0,-1 1 0,1-1 0,-1 1 0,1-1 0,-1 1 0,1 0 0,0 0 0,0-1 0,0 1 0,0 0 0,0 0 0,0 0 0,1 0 0,-1 0 0,0 0 0,1 0 0,0 1 0,-1-1 0,1 0 0,0 0 0,0 0 0,0 0 0,1 0 0,-1 0 0,0 1 0,1-1 0,1 4 0,4 10 0,2-1 0,-1 1 0,2-1 0,0 0 0,1-1 0,0 0 0,1-1 0,18 17 0,-10-12 0,1 0 0,1-2 0,0 0 0,46 24 0,-24-20 0,1-2 0,81 22 0,100 9 0,-186-41 0,39 5 0,148 6 0,84-21 0,-105-2 0,958 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0:40:16.7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342 35 24575,'1019'0'0,"-990"1"0,0 2 0,-1 2 0,0 0 0,38 13 0,55 11 0,24-10 0,215 2 0,143 13 0,-113-2 0,-361-32 0,1-2 0,-1-1 0,1-2 0,-1 0 0,-1-2 0,1-1 0,-1-1 0,51-26 0,-43 20 0,0 1 0,1 2 0,0 2 0,46-8 0,151-7 0,-192 22 0,56-12 0,-69 10 0,57-5 0,40 9 0,185 23 0,-131-8 0,238-12 0,-195-5 0,-88 5 0,143-5 0,-184-11 0,-73 9 0,0 1 0,0 1 0,1 1 0,-1 1 0,1 1 0,35 4 0,-53-2 0,0-1 0,1 1 0,-1 0 0,0 0 0,0 0 0,0 1 0,0-1 0,0 1 0,-1 0 0,1 0 0,-1 1 0,0-1 0,0 1 0,0-1 0,0 1 0,-1 0 0,1 0 0,-1 0 0,3 8 0,3 9 0,0 0 0,8 41 0,-9-31 0,2 6 0,1 0 0,3-1 0,33 69 0,-43-98 0,1 1 0,-1 0 0,-1 0 0,0 0 0,0 1 0,0-1 0,-1 0 0,0 1 0,-1-1 0,0 1 0,0-1 0,-3 15 0,1-12 0,0 0 0,-1 0 0,0 0 0,-1 0 0,0 0 0,0-1 0,-1 0 0,-1 0 0,-7 10 0,12-18 0,-1 0 0,0 0 0,1-1 0,-1 1 0,0 0 0,0-1 0,-1 0 0,1 1 0,0-1 0,0 0 0,-1 0 0,1 0 0,0 0 0,-1-1 0,1 1 0,-1-1 0,1 1 0,-1-1 0,1 0 0,-1 0 0,1 0 0,-1 0 0,1 0 0,-1-1 0,1 1 0,-1-1 0,1 1 0,-1-1 0,1 0 0,0 0 0,0 0 0,-1-1 0,-2-1 0,-10-6 0,1 0 0,1-1 0,-24-23 0,26 23 0,-16-17 0,1-2 0,1-1 0,-26-39 0,-11-16 0,56 79 0,0 0 0,-1 0 0,1 0 0,-1 1 0,0 0 0,0 0 0,0 1 0,-1 0 0,0 0 0,0 1 0,0 0 0,0 0 0,0 1 0,-1 0 0,-16-2 0,-10 2 0,0 1 0,-60 6 0,11 0 0,-220 15 0,117-4 0,32-1 0,-89 3 0,103-17 0,-166-5 0,-22-26 0,-184-45 0,431 59 0,5 7 0,0 3 0,-140 7 0,77 2 0,-1965-4 0,2096 1 0,1 0 0,-1 1 0,1 0 0,0 0 0,-1 1 0,1 0 0,0 0 0,0 1 0,0 0 0,1 0 0,-1 1 0,1 0 0,-1 1 0,1-1 0,1 1 0,-1 1 0,1-1 0,0 1 0,0 0 0,0 0 0,1 1 0,0 0 0,0 0 0,1 0 0,0 0 0,0 1 0,1 0 0,0 0 0,0-1 0,1 2 0,0-1 0,0 0 0,1 0 0,0 1 0,0 13 0,1-15 0,-1 0 0,1 0 0,-1 1 0,-1-1 0,1 0 0,-1 0 0,-4 9 0,5-14 0,-1 0 0,1-1 0,0 1 0,0 0 0,-1-1 0,1 1 0,-1-1 0,1 1 0,-1-1 0,0 0 0,1 1 0,-1-1 0,0 0 0,0 0 0,0-1 0,0 1 0,0 0 0,0-1 0,0 1 0,0-1 0,0 1 0,0-1 0,0 0 0,0 0 0,0 0 0,0 0 0,0 0 0,0-1 0,-1 1 0,1-1 0,-3 0 0,-13-5 0,0 0 0,1-1 0,-1 0 0,1-2 0,1 0 0,0-1 0,0 0 0,1-1 0,-20-20 0,24 21 0,0 0 0,1-1 0,1 0 0,-1-1 0,2 0 0,0-1 0,0 0 0,1 0 0,1 0 0,0-1 0,1 0 0,-5-21 0,9 34 0,1 0 0,-1-1 0,1 1 0,-1-1 0,1 1 0,0 0 0,0-1 0,0 1 0,0-1 0,0 1 0,0 0 0,0-1 0,0 1 0,1-1 0,-1 1 0,1 0 0,-1-1 0,1 1 0,-1 0 0,1-1 0,-1 1 0,1 0 0,0 0 0,1-2 0,-1 3 0,1 0 0,-1-1 0,0 1 0,1 0 0,-1 0 0,1 0 0,-1 0 0,0 0 0,1 0 0,-1 1 0,0-1 0,1 0 0,-1 1 0,0-1 0,1 1 0,-1-1 0,0 1 0,0 0 0,2 1 0,11 7 0,0 1 0,21 22 0,-32-30 0,46 39 0,3-3 0,0-2 0,3-2 0,95 43 0,-106-59 0,0-3 0,1-1 0,1-2 0,93 10 0,-42-6 0,19-2 0,0-5 0,191-9 0,-121-3 0,614 3 0,-765 2 0,0 2 0,-1 1 0,63 18 0,-59-13 0,0-1 0,65 6 0,60 1 0,45 1 0,525-18 0,-704 2 0,-1 2 0,44 10 0,36 3 0,-59-10 0,92 22 0,-88-16 0,68 8 0,-17-3 0,-73-10 0,1-2 0,37 2 0,-48-8 0,-1 0 0,0-2 0,0 0 0,0-1 0,0-1 0,0-1 0,-1 0 0,0-2 0,0 0 0,-1-1 0,0-1 0,-1-1 0,25-19 0,5 0 0,2 3 0,0 1 0,83-28 0,-87 36 0,-34 13 0,13-5 0,0 1 0,40-9 0,-24 10 0,102-16 0,-104 16 0,-38 8 0,0 0 0,0 0 0,1 0 0,-1 0 0,0 0 0,0-1 0,1 1 0,-1 0 0,0 0 0,0 0 0,0 0 0,1-1 0,-1 1 0,0 0 0,0 0 0,0-1 0,0 1 0,0 0 0,1 0 0,-1-1 0,0 1 0,0 0 0,0 0 0,0-1 0,0 1 0,0 0 0,0 0 0,0-1 0,0 1 0,0 0 0,0-1 0,0 1 0,0 0 0,0 0 0,0-1 0,0 1 0,-17-13 0,-43-16-1365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0:57:51.773"/>
    </inkml:context>
    <inkml:brush xml:id="br0">
      <inkml:brushProperty name="width" value="0.35" units="cm"/>
      <inkml:brushProperty name="height" value="0.35" units="cm"/>
      <inkml:brushProperty name="color" value="#EBEBEB"/>
    </inkml:brush>
  </inkml:definitions>
  <inkml:trace contextRef="#ctx0" brushRef="#br0">1 39 24575,'1'-1'0,"0"0"0,0-1 0,0 1 0,0 0 0,0-1 0,0 1 0,1 0 0,-1 0 0,0 0 0,1 0 0,-1 0 0,1 1 0,-1-1 0,1 0 0,0 1 0,-1-1 0,1 1 0,0-1 0,-1 1 0,1 0 0,0-1 0,2 1 0,0 0 0,63-10 0,1 4 0,0 2 0,87 8 0,-32-2 0,1567-1 0,-1641 1 0,67 12 0,39 3 0,-115-16 0,18 0 0,0 2 0,66 12 0,-52-5 0,-1-4 0,1-2 0,80-8 0,-17 2 0,14-1 0,169 7 0,-312-4 0,0 1 0,0 0 0,0 0 0,0 1 0,-1 0 0,1 0 0,-1 0 0,1 1 0,-1-1 0,0 1 0,0 1 0,0-1 0,0 1 0,-1 0 0,1 0 0,-1 0 0,0 0 0,0 1 0,0 0 0,-1-1 0,0 2 0,0-1 0,0 0 0,-1 0 0,1 1 0,-1 0 0,-1-1 0,3 11 0,-1 1 0,0 1 0,-2-1 0,0 1 0,0-1 0,-2 1 0,0-1 0,-1 0 0,-8 30 0,6-28 0,0-2 0,-1 0 0,0 0 0,-1 0 0,-12 24 0,14-36 0,1 0 0,-1 0 0,0 0 0,0 0 0,0-1 0,0 1 0,-1-1 0,0-1 0,0 1 0,0-1 0,0 1 0,-1-1 0,1-1 0,-1 1 0,0-1 0,-11 3 0,-5-1 0,-1 0 0,1-2 0,-1-1 0,0 0 0,1-2 0,-1-1 0,1 0 0,-1-2 0,1 0 0,-26-10 0,4 6 0,-1 2 0,1 1 0,-1 3 0,-88 6 0,23-1 0,-2129-3 0,2230 0 0,0 1 0,0 0 0,0 0 0,0 1 0,0 1 0,0-1 0,0 1 0,1 1 0,0-1 0,-1 2 0,1-1 0,1 1 0,-1 0 0,1 1 0,-11 9 0,2-3 0,2-3 0,0 0 0,-1-2 0,0 0 0,-1 0 0,1-2 0,-1 0 0,-1 0 0,-27 3 0,23-5 0,1 2 0,-1 1 0,1 0 0,-33 15 0,47-17 0,-1-1 0,0 0 0,0 0 0,0-1 0,0 0 0,0 0 0,0-1 0,-1 1 0,1-2 0,-1 1 0,1-1 0,-1 0 0,1-1 0,-1 1 0,-9-4 0,12 3 0,1-1 0,-1 0 0,1 0 0,0 0 0,0-1 0,0 0 0,0 0 0,0 0 0,0 0 0,1 0 0,0-1 0,-1 1 0,2-1 0,-1 0 0,0 0 0,1 0 0,-1 0 0,1-1 0,0 1 0,0-1 0,1 1 0,0-1 0,0 0 0,-1-8 0,-6-82 0,7 68 0,-7-50 0,7 73 0,-1-5 0,0-1 0,0 1 0,1-1 0,0 0 0,1 0 0,1-11 0,0 18 0,0-1 0,0 1 0,0 0 0,0-1 0,1 1 0,0 0 0,-1 0 0,1 0 0,0 0 0,1 0 0,-1 1 0,0-1 0,1 0 0,0 1 0,-1 0 0,1 0 0,0 0 0,0 0 0,0 0 0,4-1 0,5-3 0,-1 2 0,1-1 0,0 1 0,0 1 0,0 0 0,1 1 0,20-1 0,96 5 0,-62 0 0,1525 1 51,-854-5-1467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5D5BD-201E-4659-821B-F0F10768A00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EEC27-48CF-49DA-956B-28B6B6784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1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0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 once per computer</a:t>
            </a:r>
          </a:p>
          <a:p>
            <a:endParaRPr lang="en-US" dirty="0"/>
          </a:p>
          <a:p>
            <a:r>
              <a:rPr lang="en-US" dirty="0"/>
              <a:t>Use library() to load the package, once per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you import your data into R, </a:t>
            </a:r>
            <a:br>
              <a:rPr lang="en-US" dirty="0"/>
            </a:br>
            <a:r>
              <a:rPr lang="en-US" dirty="0"/>
              <a:t>Then “tidy”</a:t>
            </a:r>
            <a:br>
              <a:rPr lang="en-US" dirty="0"/>
            </a:br>
            <a:r>
              <a:rPr lang="en-US" dirty="0"/>
              <a:t>Then transform, QA/QC, summary statistics, filter observations, subset data, create new variables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Tidying and Transforming = Wrangling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Visualization, Exploratory analysis </a:t>
            </a:r>
          </a:p>
          <a:p>
            <a:endParaRPr lang="en-US" dirty="0"/>
          </a:p>
          <a:p>
            <a:r>
              <a:rPr lang="en-US" dirty="0"/>
              <a:t>Modeling </a:t>
            </a:r>
          </a:p>
          <a:p>
            <a:endParaRPr lang="en-US" dirty="0"/>
          </a:p>
          <a:p>
            <a:r>
              <a:rPr lang="en-US" dirty="0"/>
              <a:t>Communicate, share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78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9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62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EEC27-48CF-49DA-956B-28B6B6784C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6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92F4-2C5E-3240-B073-C016B0114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2" y="2515478"/>
            <a:ext cx="10972800" cy="1608561"/>
          </a:xfrm>
        </p:spPr>
        <p:txBody>
          <a:bodyPr anchor="b">
            <a:normAutofit/>
          </a:bodyPr>
          <a:lstStyle>
            <a:lvl1pPr algn="ctr">
              <a:defRPr sz="6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732EB-E121-B23C-AB4C-A52C23617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4554"/>
            <a:ext cx="9144000" cy="9332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CAC9-34CE-7856-D353-A011F9B5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C18D-6AC1-974A-CEB3-CEABAC05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4D4E-23AD-39C1-2999-47A939A9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C9F5A3-CB44-4615-4D61-57AD34423143}"/>
              </a:ext>
            </a:extLst>
          </p:cNvPr>
          <p:cNvSpPr/>
          <p:nvPr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A0D026-60A4-0A38-9B83-E92C4F2F2639}"/>
              </a:ext>
            </a:extLst>
          </p:cNvPr>
          <p:cNvSpPr/>
          <p:nvPr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DF461E-974E-8CCE-D982-20ACCF2DCB69}"/>
              </a:ext>
            </a:extLst>
          </p:cNvPr>
          <p:cNvSpPr/>
          <p:nvPr/>
        </p:nvSpPr>
        <p:spPr>
          <a:xfrm>
            <a:off x="758490" y="310375"/>
            <a:ext cx="2218508" cy="2218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1919A5B-36A2-F20C-74F9-66DF2A213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" y="371657"/>
            <a:ext cx="3609737" cy="2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FB3F-4C9F-F2CD-AE78-EB15505E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20CC4-3B3F-3946-7B60-F6EA4090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2F758-A670-3A9F-F762-97845E8F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C79C9-9961-0B6A-C8DC-FFD2132A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6DE5D-082A-8589-F0C3-4487B9E3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8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1043E-49CD-14D0-F0D6-167D2BE4C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B85F1-EF19-488C-3938-0658D76DA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6A9F2-F104-6D2B-4BA0-FA49A178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53DA3-D8EE-1049-EB0F-CB7F38E5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11AEF-0598-F724-04CC-54105880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7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5430-FC63-0A58-1D11-5F80A53E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35AF-1555-FEA5-9D45-EDC3A8A0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84287-DD06-2076-EA8C-B3DF573D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05CB-47DF-F160-62AE-4780F185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9202F6-4953-7552-CEF2-D645BDDBD6A8}"/>
              </a:ext>
            </a:extLst>
          </p:cNvPr>
          <p:cNvSpPr/>
          <p:nvPr/>
        </p:nvSpPr>
        <p:spPr>
          <a:xfrm>
            <a:off x="-270" y="-4232"/>
            <a:ext cx="12198553" cy="1510247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69977 w 12198285"/>
              <a:gd name="connsiteY52" fmla="*/ 1742938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772 w 12198553"/>
              <a:gd name="connsiteY0" fmla="*/ 1566 h 1813549"/>
              <a:gd name="connsiteX1" fmla="*/ 452756 w 12198553"/>
              <a:gd name="connsiteY1" fmla="*/ 1727 h 1813549"/>
              <a:gd name="connsiteX2" fmla="*/ 2432286 w 12198553"/>
              <a:gd name="connsiteY2" fmla="*/ 0 h 1813549"/>
              <a:gd name="connsiteX3" fmla="*/ 12195476 w 12198553"/>
              <a:gd name="connsiteY3" fmla="*/ 6604 h 1813549"/>
              <a:gd name="connsiteX4" fmla="*/ 12198553 w 12198553"/>
              <a:gd name="connsiteY4" fmla="*/ 1326357 h 1813549"/>
              <a:gd name="connsiteX5" fmla="*/ 11944029 w 12198553"/>
              <a:gd name="connsiteY5" fmla="*/ 1354637 h 1813549"/>
              <a:gd name="connsiteX6" fmla="*/ 11676903 w 12198553"/>
              <a:gd name="connsiteY6" fmla="*/ 1387120 h 1813549"/>
              <a:gd name="connsiteX7" fmla="*/ 11321860 w 12198553"/>
              <a:gd name="connsiteY7" fmla="*/ 1419033 h 1813549"/>
              <a:gd name="connsiteX8" fmla="*/ 11029629 w 12198553"/>
              <a:gd name="connsiteY8" fmla="*/ 1448905 h 1813549"/>
              <a:gd name="connsiteX9" fmla="*/ 10869373 w 12198553"/>
              <a:gd name="connsiteY9" fmla="*/ 1467759 h 1813549"/>
              <a:gd name="connsiteX10" fmla="*/ 10699691 w 12198553"/>
              <a:gd name="connsiteY10" fmla="*/ 1486612 h 1813549"/>
              <a:gd name="connsiteX11" fmla="*/ 10567715 w 12198553"/>
              <a:gd name="connsiteY11" fmla="*/ 1496039 h 1813549"/>
              <a:gd name="connsiteX12" fmla="*/ 10454594 w 12198553"/>
              <a:gd name="connsiteY12" fmla="*/ 1505466 h 1813549"/>
              <a:gd name="connsiteX13" fmla="*/ 10291261 w 12198553"/>
              <a:gd name="connsiteY13" fmla="*/ 1521707 h 1813549"/>
              <a:gd name="connsiteX14" fmla="*/ 10162363 w 12198553"/>
              <a:gd name="connsiteY14" fmla="*/ 1533746 h 1813549"/>
              <a:gd name="connsiteX15" fmla="*/ 10055493 w 12198553"/>
              <a:gd name="connsiteY15" fmla="*/ 1538969 h 1813549"/>
              <a:gd name="connsiteX16" fmla="*/ 9888986 w 12198553"/>
              <a:gd name="connsiteY16" fmla="*/ 1552600 h 1813549"/>
              <a:gd name="connsiteX17" fmla="*/ 9766437 w 12198553"/>
              <a:gd name="connsiteY17" fmla="*/ 1563618 h 1813549"/>
              <a:gd name="connsiteX18" fmla="*/ 9643889 w 12198553"/>
              <a:gd name="connsiteY18" fmla="*/ 1571453 h 1813549"/>
              <a:gd name="connsiteX19" fmla="*/ 9543369 w 12198553"/>
              <a:gd name="connsiteY19" fmla="*/ 1579289 h 1813549"/>
              <a:gd name="connsiteX20" fmla="*/ 9379938 w 12198553"/>
              <a:gd name="connsiteY20" fmla="*/ 1590307 h 1813549"/>
              <a:gd name="connsiteX21" fmla="*/ 9266816 w 12198553"/>
              <a:gd name="connsiteY21" fmla="*/ 1599734 h 1813549"/>
              <a:gd name="connsiteX22" fmla="*/ 8984012 w 12198553"/>
              <a:gd name="connsiteY22" fmla="*/ 1622790 h 1813549"/>
              <a:gd name="connsiteX23" fmla="*/ 8795476 w 12198553"/>
              <a:gd name="connsiteY23" fmla="*/ 1637441 h 1813549"/>
              <a:gd name="connsiteX24" fmla="*/ 8654074 w 12198553"/>
              <a:gd name="connsiteY24" fmla="*/ 1646868 h 1813549"/>
              <a:gd name="connsiteX25" fmla="*/ 8427831 w 12198553"/>
              <a:gd name="connsiteY25" fmla="*/ 1656295 h 1813549"/>
              <a:gd name="connsiteX26" fmla="*/ 8258148 w 12198553"/>
              <a:gd name="connsiteY26" fmla="*/ 1665722 h 1813549"/>
              <a:gd name="connsiteX27" fmla="*/ 8013052 w 12198553"/>
              <a:gd name="connsiteY27" fmla="*/ 1684575 h 1813549"/>
              <a:gd name="connsiteX28" fmla="*/ 7805662 w 12198553"/>
              <a:gd name="connsiteY28" fmla="*/ 1691390 h 1813549"/>
              <a:gd name="connsiteX29" fmla="*/ 7617126 w 12198553"/>
              <a:gd name="connsiteY29" fmla="*/ 1694002 h 1813549"/>
              <a:gd name="connsiteX30" fmla="*/ 7390882 w 12198553"/>
              <a:gd name="connsiteY30" fmla="*/ 1703429 h 1813549"/>
              <a:gd name="connsiteX31" fmla="*/ 7126932 w 12198553"/>
              <a:gd name="connsiteY31" fmla="*/ 1703429 h 1813549"/>
              <a:gd name="connsiteX32" fmla="*/ 6787567 w 12198553"/>
              <a:gd name="connsiteY32" fmla="*/ 1694002 h 1813549"/>
              <a:gd name="connsiteX33" fmla="*/ 6325654 w 12198553"/>
              <a:gd name="connsiteY33" fmla="*/ 1670946 h 1813549"/>
              <a:gd name="connsiteX34" fmla="*/ 5854313 w 12198553"/>
              <a:gd name="connsiteY34" fmla="*/ 1634829 h 1813549"/>
              <a:gd name="connsiteX35" fmla="*/ 5401827 w 12198553"/>
              <a:gd name="connsiteY35" fmla="*/ 1580880 h 1813549"/>
              <a:gd name="connsiteX36" fmla="*/ 4968194 w 12198553"/>
              <a:gd name="connsiteY36" fmla="*/ 1524319 h 1813549"/>
              <a:gd name="connsiteX37" fmla="*/ 4402586 w 12198553"/>
              <a:gd name="connsiteY37" fmla="*/ 1458332 h 1813549"/>
              <a:gd name="connsiteX38" fmla="*/ 3927712 w 12198553"/>
              <a:gd name="connsiteY38" fmla="*/ 1406543 h 1813549"/>
              <a:gd name="connsiteX39" fmla="*/ 3614007 w 12198553"/>
              <a:gd name="connsiteY39" fmla="*/ 1375082 h 1813549"/>
              <a:gd name="connsiteX40" fmla="*/ 3277654 w 12198553"/>
              <a:gd name="connsiteY40" fmla="*/ 1337370 h 1813549"/>
              <a:gd name="connsiteX41" fmla="*/ 2979138 w 12198553"/>
              <a:gd name="connsiteY41" fmla="*/ 1316930 h 1813549"/>
              <a:gd name="connsiteX42" fmla="*/ 2630346 w 12198553"/>
              <a:gd name="connsiteY42" fmla="*/ 1307503 h 1813549"/>
              <a:gd name="connsiteX43" fmla="*/ 2328689 w 12198553"/>
              <a:gd name="connsiteY43" fmla="*/ 1323745 h 1813549"/>
              <a:gd name="connsiteX44" fmla="*/ 2083592 w 12198553"/>
              <a:gd name="connsiteY44" fmla="*/ 1335783 h 1813549"/>
              <a:gd name="connsiteX45" fmla="*/ 1734800 w 12198553"/>
              <a:gd name="connsiteY45" fmla="*/ 1382917 h 1813549"/>
              <a:gd name="connsiteX46" fmla="*/ 1451996 w 12198553"/>
              <a:gd name="connsiteY46" fmla="*/ 1420625 h 1813549"/>
              <a:gd name="connsiteX47" fmla="*/ 1244606 w 12198553"/>
              <a:gd name="connsiteY47" fmla="*/ 1458332 h 1813549"/>
              <a:gd name="connsiteX48" fmla="*/ 1037216 w 12198553"/>
              <a:gd name="connsiteY48" fmla="*/ 1496039 h 1813549"/>
              <a:gd name="connsiteX49" fmla="*/ 782693 w 12198553"/>
              <a:gd name="connsiteY49" fmla="*/ 1562027 h 1813549"/>
              <a:gd name="connsiteX50" fmla="*/ 584730 w 12198553"/>
              <a:gd name="connsiteY50" fmla="*/ 1609161 h 1813549"/>
              <a:gd name="connsiteX51" fmla="*/ 405621 w 12198553"/>
              <a:gd name="connsiteY51" fmla="*/ 1665722 h 1813549"/>
              <a:gd name="connsiteX52" fmla="*/ 170245 w 12198553"/>
              <a:gd name="connsiteY52" fmla="*/ 1742938 h 1813549"/>
              <a:gd name="connsiteX53" fmla="*/ 268 w 12198553"/>
              <a:gd name="connsiteY53" fmla="*/ 1813549 h 1813549"/>
              <a:gd name="connsiteX54" fmla="*/ 269 w 12198553"/>
              <a:gd name="connsiteY54" fmla="*/ 802257 h 1813549"/>
              <a:gd name="connsiteX55" fmla="*/ 772 w 12198553"/>
              <a:gd name="connsiteY55" fmla="*/ 1566 h 18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553" h="1813549">
                <a:moveTo>
                  <a:pt x="772" y="1566"/>
                </a:moveTo>
                <a:cubicBezTo>
                  <a:pt x="-13" y="1345"/>
                  <a:pt x="243566" y="4380"/>
                  <a:pt x="452756" y="1727"/>
                </a:cubicBezTo>
                <a:cubicBezTo>
                  <a:pt x="905243" y="722"/>
                  <a:pt x="451053" y="6830"/>
                  <a:pt x="2432286" y="0"/>
                </a:cubicBezTo>
                <a:lnTo>
                  <a:pt x="12195476" y="6604"/>
                </a:lnTo>
                <a:cubicBezTo>
                  <a:pt x="12198618" y="446522"/>
                  <a:pt x="12195411" y="886439"/>
                  <a:pt x="12198553" y="1326357"/>
                </a:cubicBezTo>
                <a:lnTo>
                  <a:pt x="11944029" y="1354637"/>
                </a:lnTo>
                <a:cubicBezTo>
                  <a:pt x="11854987" y="1365465"/>
                  <a:pt x="11765945" y="1381516"/>
                  <a:pt x="11676903" y="1387120"/>
                </a:cubicBezTo>
                <a:lnTo>
                  <a:pt x="11321860" y="1419033"/>
                </a:lnTo>
                <a:lnTo>
                  <a:pt x="11029629" y="1448905"/>
                </a:lnTo>
                <a:lnTo>
                  <a:pt x="10869373" y="1467759"/>
                </a:lnTo>
                <a:lnTo>
                  <a:pt x="10699691" y="1486612"/>
                </a:lnTo>
                <a:lnTo>
                  <a:pt x="10567715" y="1496039"/>
                </a:lnTo>
                <a:lnTo>
                  <a:pt x="10454594" y="1505466"/>
                </a:lnTo>
                <a:cubicBezTo>
                  <a:pt x="10398033" y="1511750"/>
                  <a:pt x="10436722" y="1507588"/>
                  <a:pt x="10291261" y="1521707"/>
                </a:cubicBezTo>
                <a:lnTo>
                  <a:pt x="10162363" y="1533746"/>
                </a:lnTo>
                <a:cubicBezTo>
                  <a:pt x="10126740" y="1535487"/>
                  <a:pt x="10189541" y="1526781"/>
                  <a:pt x="10055493" y="1538969"/>
                </a:cubicBezTo>
                <a:lnTo>
                  <a:pt x="9888986" y="1552600"/>
                </a:lnTo>
                <a:lnTo>
                  <a:pt x="9766437" y="1563618"/>
                </a:lnTo>
                <a:lnTo>
                  <a:pt x="9643889" y="1571453"/>
                </a:lnTo>
                <a:lnTo>
                  <a:pt x="9543369" y="1579289"/>
                </a:lnTo>
                <a:lnTo>
                  <a:pt x="9379938" y="1590307"/>
                </a:lnTo>
                <a:lnTo>
                  <a:pt x="9266816" y="1599734"/>
                </a:lnTo>
                <a:lnTo>
                  <a:pt x="8984012" y="1622790"/>
                </a:lnTo>
                <a:lnTo>
                  <a:pt x="8795476" y="1637441"/>
                </a:lnTo>
                <a:lnTo>
                  <a:pt x="8654074" y="1646868"/>
                </a:lnTo>
                <a:lnTo>
                  <a:pt x="8427831" y="1656295"/>
                </a:lnTo>
                <a:lnTo>
                  <a:pt x="8258148" y="1665722"/>
                </a:lnTo>
                <a:lnTo>
                  <a:pt x="8013052" y="1684575"/>
                </a:lnTo>
                <a:lnTo>
                  <a:pt x="7805662" y="1691390"/>
                </a:lnTo>
                <a:lnTo>
                  <a:pt x="7617126" y="1694002"/>
                </a:lnTo>
                <a:lnTo>
                  <a:pt x="7390882" y="1703429"/>
                </a:lnTo>
                <a:lnTo>
                  <a:pt x="7126932" y="1703429"/>
                </a:lnTo>
                <a:lnTo>
                  <a:pt x="6787567" y="1694002"/>
                </a:lnTo>
                <a:lnTo>
                  <a:pt x="6325654" y="1670946"/>
                </a:lnTo>
                <a:lnTo>
                  <a:pt x="5854313" y="1634829"/>
                </a:lnTo>
                <a:lnTo>
                  <a:pt x="5401827" y="1580880"/>
                </a:lnTo>
                <a:lnTo>
                  <a:pt x="4968194" y="1524319"/>
                </a:lnTo>
                <a:lnTo>
                  <a:pt x="4402586" y="1458332"/>
                </a:lnTo>
                <a:lnTo>
                  <a:pt x="3927712" y="1406543"/>
                </a:lnTo>
                <a:cubicBezTo>
                  <a:pt x="3816794" y="1396927"/>
                  <a:pt x="3718575" y="1387310"/>
                  <a:pt x="3614007" y="1375082"/>
                </a:cubicBezTo>
                <a:lnTo>
                  <a:pt x="3277654" y="1337370"/>
                </a:lnTo>
                <a:lnTo>
                  <a:pt x="2979138" y="1316930"/>
                </a:lnTo>
                <a:lnTo>
                  <a:pt x="2630346" y="1307503"/>
                </a:lnTo>
                <a:lnTo>
                  <a:pt x="2328689" y="1323745"/>
                </a:lnTo>
                <a:lnTo>
                  <a:pt x="2083592" y="1335783"/>
                </a:lnTo>
                <a:lnTo>
                  <a:pt x="1734800" y="1382917"/>
                </a:lnTo>
                <a:lnTo>
                  <a:pt x="1451996" y="1420625"/>
                </a:lnTo>
                <a:lnTo>
                  <a:pt x="1244606" y="1458332"/>
                </a:lnTo>
                <a:lnTo>
                  <a:pt x="1037216" y="1496039"/>
                </a:lnTo>
                <a:lnTo>
                  <a:pt x="782693" y="1562027"/>
                </a:lnTo>
                <a:lnTo>
                  <a:pt x="584730" y="1609161"/>
                </a:lnTo>
                <a:lnTo>
                  <a:pt x="405621" y="1665722"/>
                </a:lnTo>
                <a:lnTo>
                  <a:pt x="170245" y="1742938"/>
                </a:lnTo>
                <a:cubicBezTo>
                  <a:pt x="132636" y="1765274"/>
                  <a:pt x="44227" y="1791213"/>
                  <a:pt x="268" y="1813549"/>
                </a:cubicBezTo>
                <a:cubicBezTo>
                  <a:pt x="-1107" y="804747"/>
                  <a:pt x="3411" y="1813409"/>
                  <a:pt x="269" y="802257"/>
                </a:cubicBezTo>
                <a:cubicBezTo>
                  <a:pt x="3379" y="99425"/>
                  <a:pt x="1557" y="1787"/>
                  <a:pt x="772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F07834-C429-2689-3EA4-0EF702B8C66F}"/>
              </a:ext>
            </a:extLst>
          </p:cNvPr>
          <p:cNvSpPr/>
          <p:nvPr/>
        </p:nvSpPr>
        <p:spPr>
          <a:xfrm>
            <a:off x="-6553" y="1061481"/>
            <a:ext cx="12198553" cy="441358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BCCA02-7DD4-0363-9D70-0FF17114D43C}"/>
              </a:ext>
            </a:extLst>
          </p:cNvPr>
          <p:cNvSpPr/>
          <p:nvPr/>
        </p:nvSpPr>
        <p:spPr>
          <a:xfrm>
            <a:off x="654079" y="90853"/>
            <a:ext cx="1347311" cy="1347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2F472-8EF6-7147-4566-1ED859A5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32556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296471CD-CF23-8515-A1BD-3CFF28E1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7" y="109134"/>
            <a:ext cx="2244108" cy="12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BF05-0A26-12D3-A7B4-F2C84942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85C02-0450-9C2D-2A46-AD8884267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D02AA-ACA2-D01B-D32C-B31607D6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47190-4178-D9B3-F988-F3A91FD9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60E76-7C06-42BA-2BF3-2DDCA725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E0A092-CF40-C93D-4380-AE1ECBD757BD}"/>
              </a:ext>
            </a:extLst>
          </p:cNvPr>
          <p:cNvSpPr/>
          <p:nvPr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DA032-BE4D-4423-2AA2-BCBD728427F9}"/>
              </a:ext>
            </a:extLst>
          </p:cNvPr>
          <p:cNvSpPr/>
          <p:nvPr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06BB95-9FA3-2033-964A-C9F836745A31}"/>
              </a:ext>
            </a:extLst>
          </p:cNvPr>
          <p:cNvSpPr/>
          <p:nvPr/>
        </p:nvSpPr>
        <p:spPr>
          <a:xfrm>
            <a:off x="758490" y="310375"/>
            <a:ext cx="2218508" cy="2218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FF07BF6-AF0B-9AA9-3C0D-E2A091EC3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" y="371657"/>
            <a:ext cx="3609737" cy="2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1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DECF-B850-31EF-02BC-B457BDA8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7217-1DC2-B7E0-97BD-09A155C6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AFCF0-3C13-6298-6640-59494D3D8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65CFF-0967-9609-3E4E-2B53AC9A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AF02B-B107-4902-65C0-682945C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B9E38-2907-9B25-1FDA-3EE8B888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D95B-DC57-347C-2F7A-00847094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61BF0-B250-0217-603A-303B42F0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D828F-BD2D-89A6-7E18-63F7BD2E9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4F35F-63A4-05C8-EDF8-16963DC73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318AB-2560-D90E-8321-B3C656E0B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86013-FCC9-EF93-69D3-7DBD6CFD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A1E56-8EA2-2F37-F7CB-09E71D2F2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542B55-4A1F-21EC-AACD-305E6A8A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1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999C-505A-0EF5-A70F-9E77475B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403F8-076F-97FF-734C-BC3C5485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7474E-D897-6D0A-C5A1-A68BB719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0D4E8-F562-8AD7-A8B4-1446D432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6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F082B-DD37-7563-DE85-E2362C8A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A9F6B-78ED-A682-F046-EBD70E00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4987-AC8D-DEC2-32E3-1DB96FFF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2A21-1042-6E96-B5C8-BCCC7B98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63E4-858A-8D0E-4B4E-B489B266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01E75-FCEB-9CF4-B949-D7ED51F32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96339-3527-6996-0912-1E92E357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1C9F5-D129-9D00-7D38-8A423092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C5B2-8FA7-284A-E271-ADC7E234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8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3DEE-60F8-D61F-EB53-E7F8FE43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E0952-65F1-8E6B-743A-B638AB829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4D320-4E35-71B6-F06A-E842A0E5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9B9A4-DF21-42D0-497A-E2643054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361D-18D6-C589-3DCF-B989F377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4187E-D0E2-5A04-77F1-038E71D7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6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99EFE-BC4D-2406-CC07-31F054A8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7C20-175A-BF4F-FD2D-A5583175F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FC6B4-5B0C-3F52-FDE5-41FC253F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371A6-1D81-4DDE-8DC5-7FAC7525C00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9BBA6-714B-53F0-24F0-938B2576F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35451-245D-56C5-F781-91281B5B5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06EEE-5F1D-401C-816F-9E9526567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allison_horst" TargetMode="Externa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allison_hors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bookdown.org/yihui/rmarkdown-cookbook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down.org/yihui/rmarkdown/" TargetMode="External"/><Relationship Id="rId5" Type="http://schemas.openxmlformats.org/officeDocument/2006/relationships/hyperlink" Target="https://r4ds.had.co.nz/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introduction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7.png"/><Relationship Id="rId21" Type="http://schemas.openxmlformats.org/officeDocument/2006/relationships/image" Target="../media/image15.png"/><Relationship Id="rId7" Type="http://schemas.openxmlformats.org/officeDocument/2006/relationships/image" Target="../media/image13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3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2.xml"/><Relationship Id="rId5" Type="http://schemas.openxmlformats.org/officeDocument/2006/relationships/image" Target="../media/image11.png"/><Relationship Id="rId15" Type="http://schemas.openxmlformats.org/officeDocument/2006/relationships/image" Target="../media/image22.svg"/><Relationship Id="rId10" Type="http://schemas.openxmlformats.org/officeDocument/2006/relationships/image" Target="../media/image19.png"/><Relationship Id="rId19" Type="http://schemas.openxmlformats.org/officeDocument/2006/relationships/customXml" Target="../ink/ink4.xml"/><Relationship Id="rId4" Type="http://schemas.openxmlformats.org/officeDocument/2006/relationships/hyperlink" Target="https://r4ds.had.co.nz/introduction.html" TargetMode="External"/><Relationship Id="rId9" Type="http://schemas.openxmlformats.org/officeDocument/2006/relationships/customXml" Target="../ink/ink1.xml"/><Relationship Id="rId14" Type="http://schemas.openxmlformats.org/officeDocument/2006/relationships/image" Target="../media/image21.png"/><Relationship Id="rId2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capes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scapes.org/blog/2020/10/12/tidy-da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FC5A459-4409-B517-4EEC-13E86211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433" y="-904447"/>
            <a:ext cx="10088277" cy="2682381"/>
          </a:xfrm>
        </p:spPr>
        <p:txBody>
          <a:bodyPr/>
          <a:lstStyle/>
          <a:p>
            <a:r>
              <a:rPr lang="en-US" dirty="0"/>
              <a:t>Introduction to the </a:t>
            </a:r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5E6F1-1E6A-0F8A-C964-4BD66964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864" y="2669653"/>
            <a:ext cx="3207678" cy="37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8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926720-E1D5-12B9-3925-52E4E7CA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70" y="2227675"/>
            <a:ext cx="7032830" cy="459247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F76-2732-B064-BF0A-8539862C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147"/>
            <a:ext cx="6096000" cy="4752595"/>
          </a:xfrm>
        </p:spPr>
        <p:txBody>
          <a:bodyPr>
            <a:normAutofit/>
          </a:bodyPr>
          <a:lstStyle/>
          <a:p>
            <a:pPr marL="0" indent="0">
              <a:lnSpc>
                <a:spcPct val="300000"/>
              </a:lnSpc>
              <a:buNone/>
            </a:pPr>
            <a:r>
              <a:rPr lang="en-US" sz="2000" dirty="0"/>
              <a:t>📝 </a:t>
            </a:r>
            <a:r>
              <a:rPr lang="en-US" sz="2000" b="1" dirty="0"/>
              <a:t>Combine code, text, and visuals</a:t>
            </a:r>
            <a:r>
              <a:rPr lang="en-US" sz="2000" dirty="0"/>
              <a:t> in one polished file</a:t>
            </a:r>
            <a:br>
              <a:rPr lang="en-US" sz="2000" dirty="0"/>
            </a:br>
            <a:r>
              <a:rPr lang="en-US" sz="2000" dirty="0"/>
              <a:t>💻 </a:t>
            </a:r>
            <a:r>
              <a:rPr lang="en-US" sz="2000" b="1" dirty="0"/>
              <a:t>Run live R code</a:t>
            </a:r>
            <a:r>
              <a:rPr lang="en-US" sz="2000" dirty="0"/>
              <a:t> inside your document</a:t>
            </a:r>
            <a:br>
              <a:rPr lang="en-US" sz="2000" dirty="0"/>
            </a:br>
            <a:r>
              <a:rPr lang="en-US" sz="2000" dirty="0"/>
              <a:t>📊 </a:t>
            </a:r>
            <a:r>
              <a:rPr lang="en-US" sz="2000" b="1" dirty="0"/>
              <a:t>Display plots, tables, and model output</a:t>
            </a:r>
            <a:br>
              <a:rPr lang="en-US" sz="2000" dirty="0"/>
            </a:br>
            <a:r>
              <a:rPr lang="en-US" sz="2000" dirty="0"/>
              <a:t>🧶 </a:t>
            </a:r>
            <a:r>
              <a:rPr lang="en-US" sz="2000" b="1" dirty="0"/>
              <a:t>Knit to HTML, PDF, or Word</a:t>
            </a:r>
            <a:r>
              <a:rPr lang="en-US" sz="2000" dirty="0"/>
              <a:t> with one click</a:t>
            </a:r>
            <a:br>
              <a:rPr lang="en-US" sz="2000" dirty="0"/>
            </a:br>
            <a:r>
              <a:rPr lang="en-US" sz="2000" dirty="0"/>
              <a:t>📂 </a:t>
            </a:r>
            <a:r>
              <a:rPr lang="en-US" sz="2000" b="1" dirty="0"/>
              <a:t>Organize and share reproducible work</a:t>
            </a:r>
            <a:r>
              <a:rPr lang="en-US" sz="2000" dirty="0"/>
              <a:t> with 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7D9-B08A-8627-8EF7-EE9761450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458" y="37853"/>
            <a:ext cx="5121084" cy="1286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7E02C4-AEC1-E15E-2BF1-3BF7E3862C6E}"/>
              </a:ext>
            </a:extLst>
          </p:cNvPr>
          <p:cNvSpPr txBox="1"/>
          <p:nvPr/>
        </p:nvSpPr>
        <p:spPr>
          <a:xfrm>
            <a:off x="10035654" y="6541150"/>
            <a:ext cx="2156346" cy="31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hlinkClick r:id="rId5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8573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8D78A-692C-AA8C-350E-8CBD623B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209"/>
          <a:stretch/>
        </p:blipFill>
        <p:spPr>
          <a:xfrm>
            <a:off x="2735371" y="324293"/>
            <a:ext cx="5359702" cy="6209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62268-5AA7-C35F-CAF6-B8B18BB2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078" y="1855983"/>
            <a:ext cx="4566300" cy="4102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4972-2FFC-7DB4-CB41-AAEEAF10D9F8}"/>
              </a:ext>
            </a:extLst>
          </p:cNvPr>
          <p:cNvSpPr txBox="1"/>
          <p:nvPr/>
        </p:nvSpPr>
        <p:spPr>
          <a:xfrm>
            <a:off x="116958" y="1855983"/>
            <a:ext cx="23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&gt;</a:t>
            </a:r>
            <a:br>
              <a:rPr lang="en-US" dirty="0"/>
            </a:br>
            <a:r>
              <a:rPr lang="en-US" dirty="0"/>
              <a:t>New File &gt;</a:t>
            </a:r>
            <a:br>
              <a:rPr lang="en-US" dirty="0"/>
            </a:br>
            <a:r>
              <a:rPr lang="en-US" dirty="0"/>
              <a:t>R Markdown…</a:t>
            </a:r>
          </a:p>
        </p:txBody>
      </p:sp>
    </p:spTree>
    <p:extLst>
      <p:ext uri="{BB962C8B-B14F-4D97-AF65-F5344CB8AC3E}">
        <p14:creationId xmlns:p14="http://schemas.microsoft.com/office/powerpoint/2010/main" val="238281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F783144-5CAE-ACA4-E1BF-BEF82D06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32" y="27296"/>
            <a:ext cx="7262933" cy="685800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BCAA7CA-6A85-A3F2-C35B-FB78F668A134}"/>
              </a:ext>
            </a:extLst>
          </p:cNvPr>
          <p:cNvSpPr/>
          <p:nvPr/>
        </p:nvSpPr>
        <p:spPr>
          <a:xfrm>
            <a:off x="2036888" y="3312487"/>
            <a:ext cx="2206396" cy="1301741"/>
          </a:xfrm>
          <a:prstGeom prst="wedgeRectCallout">
            <a:avLst>
              <a:gd name="adj1" fmla="val 81070"/>
              <a:gd name="adj2" fmla="val -3436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R code chunk surrounded by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```{r}</a:t>
            </a:r>
            <a:b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r-code-here ()</a:t>
            </a:r>
            <a:b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```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BDA708A-5A33-6B56-7469-22A2535B7CD9}"/>
              </a:ext>
            </a:extLst>
          </p:cNvPr>
          <p:cNvSpPr/>
          <p:nvPr/>
        </p:nvSpPr>
        <p:spPr>
          <a:xfrm>
            <a:off x="2036888" y="1789174"/>
            <a:ext cx="1856096" cy="1091821"/>
          </a:xfrm>
          <a:prstGeom prst="wedgeRectCallout">
            <a:avLst>
              <a:gd name="adj1" fmla="val 94608"/>
              <a:gd name="adj2" fmla="val 2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Plain text in markdown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EB0B6CF-816B-E56E-A6A8-6E6D1DCBB639}"/>
              </a:ext>
            </a:extLst>
          </p:cNvPr>
          <p:cNvSpPr/>
          <p:nvPr/>
        </p:nvSpPr>
        <p:spPr>
          <a:xfrm>
            <a:off x="2036888" y="502079"/>
            <a:ext cx="1856096" cy="1091821"/>
          </a:xfrm>
          <a:prstGeom prst="wedgeRectCallout">
            <a:avLst>
              <a:gd name="adj1" fmla="val 102696"/>
              <a:gd name="adj2" fmla="val -1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YAML header surrounded by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_ _ _ 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C869A0E2-5E3E-BED2-64CD-0925F23C9705}"/>
              </a:ext>
            </a:extLst>
          </p:cNvPr>
          <p:cNvSpPr/>
          <p:nvPr/>
        </p:nvSpPr>
        <p:spPr>
          <a:xfrm>
            <a:off x="7716583" y="4078919"/>
            <a:ext cx="1409259" cy="535309"/>
          </a:xfrm>
          <a:prstGeom prst="wedgeRectCallout">
            <a:avLst>
              <a:gd name="adj1" fmla="val -68144"/>
              <a:gd name="adj2" fmla="val -138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Code Output</a:t>
            </a:r>
            <a:endParaRPr lang="en-US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468C23-B109-0C5A-BD41-823FCAA86301}"/>
              </a:ext>
            </a:extLst>
          </p:cNvPr>
          <p:cNvSpPr/>
          <p:nvPr/>
        </p:nvSpPr>
        <p:spPr>
          <a:xfrm rot="18511581" flipV="1">
            <a:off x="11294980" y="3481373"/>
            <a:ext cx="253454" cy="248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A2B6CB8-35A0-0DF2-6430-42C1E0D98DDE}"/>
              </a:ext>
            </a:extLst>
          </p:cNvPr>
          <p:cNvSpPr/>
          <p:nvPr/>
        </p:nvSpPr>
        <p:spPr>
          <a:xfrm rot="13858034" flipV="1">
            <a:off x="7039154" y="523537"/>
            <a:ext cx="253454" cy="248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05129C-8896-4338-1CC5-9DE5D5AC9315}"/>
              </a:ext>
            </a:extLst>
          </p:cNvPr>
          <p:cNvSpPr/>
          <p:nvPr/>
        </p:nvSpPr>
        <p:spPr>
          <a:xfrm>
            <a:off x="4986670" y="3781774"/>
            <a:ext cx="2355352" cy="10985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2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CED2AD-2CB3-8968-948F-4BD9E155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56AD7-252D-C28F-9D04-A0A65B8E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6" y="0"/>
            <a:ext cx="10356844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2A2A8CE-4BC0-B40B-71E9-702BA4435DCE}"/>
              </a:ext>
            </a:extLst>
          </p:cNvPr>
          <p:cNvSpPr/>
          <p:nvPr/>
        </p:nvSpPr>
        <p:spPr>
          <a:xfrm rot="13858034" flipV="1">
            <a:off x="3541043" y="268356"/>
            <a:ext cx="253454" cy="248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6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A6A1EC-9FA6-8B0C-1182-38E8F4FBB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through the .</a:t>
            </a:r>
            <a:r>
              <a:rPr lang="en-US" dirty="0" err="1"/>
              <a:t>Rmd</a:t>
            </a:r>
            <a:r>
              <a:rPr lang="en-US" dirty="0"/>
              <a:t> to get familiar with using </a:t>
            </a:r>
            <a:r>
              <a:rPr lang="en-US" dirty="0" err="1"/>
              <a:t>Rmarkdown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>
                <a:latin typeface="Lucida Sans" panose="020B0602030504020204" pitchFamily="34" charset="0"/>
              </a:rPr>
              <a:t>🤚</a:t>
            </a:r>
            <a:r>
              <a:rPr lang="en-US" sz="2000" dirty="0">
                <a:latin typeface="Lucida Sans" panose="020B0602030504020204" pitchFamily="34" charset="0"/>
              </a:rPr>
              <a:t>feel free to ask any questions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E06AD-931C-9650-71F3-CCDCA304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</a:t>
            </a:r>
            <a:r>
              <a:rPr lang="en-US" dirty="0" err="1"/>
              <a:t>IntroToRmarkdown.Rmd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7FC0F-219C-8964-DF4F-EE8AD97B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34" y="2752436"/>
            <a:ext cx="5177713" cy="403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3076F-DAEA-3AB9-D43C-8428E1346B6A}"/>
              </a:ext>
            </a:extLst>
          </p:cNvPr>
          <p:cNvSpPr txBox="1"/>
          <p:nvPr/>
        </p:nvSpPr>
        <p:spPr>
          <a:xfrm>
            <a:off x="10035654" y="6541150"/>
            <a:ext cx="2156346" cy="31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hlinkClick r:id="rId4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525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4441F-8094-C77F-FF4F-2EBC8E4C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70" y="1495992"/>
            <a:ext cx="9532459" cy="53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B7D87-C332-8A0B-2796-7574358F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16842F-14FE-856E-3546-8D464D47C989}"/>
              </a:ext>
            </a:extLst>
          </p:cNvPr>
          <p:cNvGrpSpPr/>
          <p:nvPr/>
        </p:nvGrpSpPr>
        <p:grpSpPr>
          <a:xfrm>
            <a:off x="410822" y="1492138"/>
            <a:ext cx="11370356" cy="4572000"/>
            <a:chOff x="263865" y="2036424"/>
            <a:chExt cx="11370356" cy="4572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AEE502-74BB-D40C-C0D7-CC634210B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3935" y="2036424"/>
              <a:ext cx="2978216" cy="457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313B80-703B-7D7A-B5D1-23406E8A8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4221" y="2036424"/>
              <a:ext cx="3000000" cy="4572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A7532B-6591-67D9-41D4-AD9A9B0AF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865" y="2036424"/>
              <a:ext cx="3048000" cy="457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A07B4C-A4E6-A5A7-93DD-60F1A56CDE00}"/>
              </a:ext>
            </a:extLst>
          </p:cNvPr>
          <p:cNvSpPr txBox="1"/>
          <p:nvPr/>
        </p:nvSpPr>
        <p:spPr>
          <a:xfrm>
            <a:off x="410822" y="623071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Welcome | R for Data Science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6562A-28A4-6BB5-1C7C-C78726C95E19}"/>
              </a:ext>
            </a:extLst>
          </p:cNvPr>
          <p:cNvSpPr txBox="1"/>
          <p:nvPr/>
        </p:nvSpPr>
        <p:spPr>
          <a:xfrm>
            <a:off x="4258543" y="6256569"/>
            <a:ext cx="37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R Markdown: The Definitive Guide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B173E-9C14-2B7A-4F7D-383FCB4B4D41}"/>
              </a:ext>
            </a:extLst>
          </p:cNvPr>
          <p:cNvSpPr txBox="1"/>
          <p:nvPr/>
        </p:nvSpPr>
        <p:spPr>
          <a:xfrm>
            <a:off x="9192000" y="6230713"/>
            <a:ext cx="3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R Markdown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0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8313B-8331-D0BB-E4A8-A33795AE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       </a:t>
            </a:r>
            <a:r>
              <a:rPr lang="en-US" sz="4800" dirty="0"/>
              <a:t>                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B34179-922C-DCED-3E35-AC65C9BAC2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4479" y="1645818"/>
            <a:ext cx="677333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🌐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 ecosystem of R packages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Designed for modern, streamlined data science workflows.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/>
              <a:t>🧹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Built on the philosophy of tidy data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Makes your datasets easier to manipulate and understand.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🎯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Focused on clarity and efficiency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Code is readable, consistent, and easy to debug or extend.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🧱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modular but integrated toolkit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package solves a specific problem, but they work better together.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🔧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Powerful tools with minimal syntax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Clean verbs and intuitive design = faster learning curve.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5ECA5-EC02-6AC0-F573-8682225D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13" y="1981214"/>
            <a:ext cx="4296060" cy="3891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839F3-A347-FE03-74C5-E54504F2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18" y="195424"/>
            <a:ext cx="3359187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47E5F-D7C8-F36A-0EEA-1663BD09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📦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8EEDFE-1C86-EAE3-3A2B-5719BDE3AC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2775" y="1756127"/>
            <a:ext cx="6251222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📦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 R package is a bundle of tools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includes functions, help files, and sometimes data</a:t>
            </a:r>
            <a:r>
              <a:rPr lang="en-US" altLang="en-US" sz="2000" dirty="0"/>
              <a:t>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wrapped up to solve specific problems.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🛠️ Why use packages?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Reusable code written by experts (sometimes)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/>
              <a:t>Simplifies complex tasks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Save time with pre-written, optimized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💡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Think of packages like R’s “apps”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one unlocks new tools for analysis, visualization, and more.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💡</a:t>
            </a:r>
            <a:r>
              <a:rPr lang="en-US" altLang="en-US" sz="2000" b="1" dirty="0"/>
              <a:t>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ey takeaway: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base R doesn’t do it easily—there’s probably a package for that.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0CCDBD-98C5-CB57-A988-781D821041C4}"/>
              </a:ext>
            </a:extLst>
          </p:cNvPr>
          <p:cNvGrpSpPr/>
          <p:nvPr/>
        </p:nvGrpSpPr>
        <p:grpSpPr>
          <a:xfrm>
            <a:off x="7778468" y="1756127"/>
            <a:ext cx="3777342" cy="2366590"/>
            <a:chOff x="7315200" y="1638161"/>
            <a:chExt cx="3777342" cy="23665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975213-8EC1-6A1F-38AF-660A0B25D9D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15200" y="1638161"/>
              <a:ext cx="3777342" cy="2366590"/>
              <a:chOff x="7576458" y="1690689"/>
              <a:chExt cx="3777342" cy="2366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E3B4DD0-7BDA-705B-0785-33B365344F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40217" y="1693020"/>
                <a:ext cx="3713583" cy="340567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8EBA39-EE57-4230-E99D-6E34B3C3A4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76458" y="3716712"/>
                <a:ext cx="3713583" cy="340567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699A2-F9F0-DC2A-BF88-1087104F9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27228" y="1690689"/>
                <a:ext cx="326572" cy="236536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0630B13-0CDA-3939-EC58-F34A9BA60E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76458" y="1691918"/>
                <a:ext cx="326572" cy="2365361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F8C81B-9C10-A12C-41F3-0E0DE39F8629}"/>
                </a:ext>
              </a:extLst>
            </p:cNvPr>
            <p:cNvGrpSpPr/>
            <p:nvPr/>
          </p:nvGrpSpPr>
          <p:grpSpPr>
            <a:xfrm>
              <a:off x="7641772" y="2168774"/>
              <a:ext cx="3118754" cy="1520600"/>
              <a:chOff x="7903030" y="895739"/>
              <a:chExt cx="3118754" cy="15206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A91F30-A0EA-83A4-9F49-C3AACB1E9169}"/>
                  </a:ext>
                </a:extLst>
              </p:cNvPr>
              <p:cNvSpPr/>
              <p:nvPr/>
            </p:nvSpPr>
            <p:spPr>
              <a:xfrm>
                <a:off x="7903030" y="1027906"/>
                <a:ext cx="326572" cy="136324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dplyr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B6FDB8-F2BF-C151-928D-66EE68BEC62C}"/>
                  </a:ext>
                </a:extLst>
              </p:cNvPr>
              <p:cNvSpPr/>
              <p:nvPr/>
            </p:nvSpPr>
            <p:spPr>
              <a:xfrm>
                <a:off x="8215602" y="895739"/>
                <a:ext cx="247263" cy="14894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patchwork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05B19D-1724-E54C-2548-B66EAF352AE7}"/>
                  </a:ext>
                </a:extLst>
              </p:cNvPr>
              <p:cNvSpPr/>
              <p:nvPr/>
            </p:nvSpPr>
            <p:spPr>
              <a:xfrm>
                <a:off x="8462865" y="1222309"/>
                <a:ext cx="247263" cy="116290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ggplot2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E3AF4F-12A4-BA20-E6C2-7A47A0A24AB5}"/>
                  </a:ext>
                </a:extLst>
              </p:cNvPr>
              <p:cNvSpPr/>
              <p:nvPr/>
            </p:nvSpPr>
            <p:spPr>
              <a:xfrm>
                <a:off x="8710128" y="1018398"/>
                <a:ext cx="326572" cy="1363242"/>
              </a:xfrm>
              <a:prstGeom prst="rect">
                <a:avLst/>
              </a:prstGeom>
              <a:solidFill>
                <a:srgbClr val="9966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riverdist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8BDFF3-7F4F-5830-6BF6-8E2FFE4076DB}"/>
                  </a:ext>
                </a:extLst>
              </p:cNvPr>
              <p:cNvSpPr/>
              <p:nvPr/>
            </p:nvSpPr>
            <p:spPr>
              <a:xfrm>
                <a:off x="9042919" y="1408485"/>
                <a:ext cx="247263" cy="976732"/>
              </a:xfrm>
              <a:prstGeom prst="rect">
                <a:avLst/>
              </a:prstGeom>
              <a:solidFill>
                <a:srgbClr val="8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here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04CCAC-7415-73FF-21C1-979037D8720F}"/>
                  </a:ext>
                </a:extLst>
              </p:cNvPr>
              <p:cNvSpPr/>
              <p:nvPr/>
            </p:nvSpPr>
            <p:spPr>
              <a:xfrm>
                <a:off x="9522746" y="1306479"/>
                <a:ext cx="368560" cy="108468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mgcv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2F22A61-586D-E633-3E35-FDEF6B77C6A6}"/>
                  </a:ext>
                </a:extLst>
              </p:cNvPr>
              <p:cNvSpPr/>
              <p:nvPr/>
            </p:nvSpPr>
            <p:spPr>
              <a:xfrm>
                <a:off x="10739536" y="1223910"/>
                <a:ext cx="282248" cy="1162909"/>
              </a:xfrm>
              <a:prstGeom prst="rect">
                <a:avLst/>
              </a:prstGeom>
              <a:solidFill>
                <a:srgbClr val="9966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scales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6C3805F-BF0E-5912-A32A-14FCCA72871D}"/>
                  </a:ext>
                </a:extLst>
              </p:cNvPr>
              <p:cNvSpPr/>
              <p:nvPr/>
            </p:nvSpPr>
            <p:spPr>
              <a:xfrm rot="1654258">
                <a:off x="10232719" y="926859"/>
                <a:ext cx="247263" cy="148948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lubridate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784C2A-EC51-3C87-F1A8-E74E4163BF77}"/>
                  </a:ext>
                </a:extLst>
              </p:cNvPr>
              <p:cNvSpPr/>
              <p:nvPr/>
            </p:nvSpPr>
            <p:spPr>
              <a:xfrm>
                <a:off x="9291736" y="897725"/>
                <a:ext cx="247263" cy="1489480"/>
              </a:xfrm>
              <a:prstGeom prst="rect">
                <a:avLst/>
              </a:prstGeom>
              <a:solidFill>
                <a:srgbClr val="9933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/>
                  <a:t>vegan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A85C66-EAFE-AFB9-3769-66977DB68B8E}"/>
              </a:ext>
            </a:extLst>
          </p:cNvPr>
          <p:cNvSpPr txBox="1"/>
          <p:nvPr/>
        </p:nvSpPr>
        <p:spPr>
          <a:xfrm>
            <a:off x="7760585" y="4309204"/>
            <a:ext cx="4168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Put a </a:t>
            </a:r>
            <a:r>
              <a:rPr lang="en-US" sz="2000" b="1" dirty="0">
                <a:cs typeface="Arial" panose="020B0604020202020204" pitchFamily="34" charset="0"/>
              </a:rPr>
              <a:t>new</a:t>
            </a:r>
            <a:r>
              <a:rPr lang="en-US" sz="2000" dirty="0">
                <a:cs typeface="Arial" panose="020B0604020202020204" pitchFamily="34" charset="0"/>
              </a:rPr>
              <a:t> book on your shelf</a:t>
            </a:r>
            <a:r>
              <a:rPr lang="en-US" sz="2000" dirty="0"/>
              <a:t>: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r>
              <a:rPr lang="en-US" sz="2000" dirty="0"/>
              <a:t>Pull a book from your shelf to use: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C524AE-A0DE-0C6F-E718-48CEFF50D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227" y="4821950"/>
            <a:ext cx="4023709" cy="6706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43EF3-3BBC-A98F-247B-6F975AE0B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754" y="6005314"/>
            <a:ext cx="2377646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4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0A8987-F22A-B559-7F00-035AC4A7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0302A-78E2-7391-598F-3057CC49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85" y="1543755"/>
            <a:ext cx="7802873" cy="4697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ADCED-386F-B03A-8B6C-51A6F920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626" y="126286"/>
            <a:ext cx="3359187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0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0A8987-F22A-B559-7F00-035AC4A7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ADCED-386F-B03A-8B6C-51A6F920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626" y="126286"/>
            <a:ext cx="3359187" cy="1072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670392-76CD-8AFC-BCDD-BA12EF153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16" y="1661549"/>
            <a:ext cx="10008568" cy="45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F3B066-7BFD-17C6-752A-19255384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                       packages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3088-A210-F5AD-8084-C52E06B0D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627" y="1185545"/>
            <a:ext cx="11032688" cy="5215255"/>
          </a:xfrm>
        </p:spPr>
        <p:txBody>
          <a:bodyPr>
            <a:noAutofit/>
          </a:bodyPr>
          <a:lstStyle/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>
                <a:solidFill>
                  <a:srgbClr val="404040"/>
                </a:solidFill>
                <a:effectLst/>
              </a:rPr>
              <a:t>ggplot2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data visualizations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 err="1">
                <a:solidFill>
                  <a:srgbClr val="404040"/>
                </a:solidFill>
                <a:effectLst/>
              </a:rPr>
              <a:t>dplyr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data wrangling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 err="1">
                <a:solidFill>
                  <a:srgbClr val="404040"/>
                </a:solidFill>
                <a:effectLst/>
              </a:rPr>
              <a:t>readr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reading data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 err="1">
                <a:solidFill>
                  <a:srgbClr val="404040"/>
                </a:solidFill>
                <a:effectLst/>
              </a:rPr>
              <a:t>tibble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modern data frames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i="0" dirty="0" err="1">
                <a:solidFill>
                  <a:srgbClr val="404040"/>
                </a:solidFill>
                <a:effectLst/>
              </a:rPr>
              <a:t>tidyr</a:t>
            </a:r>
            <a:r>
              <a:rPr lang="en-US" sz="2500" b="0" i="0" dirty="0">
                <a:solidFill>
                  <a:srgbClr val="404040"/>
                </a:solidFill>
                <a:effectLst/>
              </a:rPr>
              <a:t>: data tidying</a:t>
            </a:r>
          </a:p>
          <a:p>
            <a:pPr marL="0" indent="0" algn="l" fontAlgn="base">
              <a:lnSpc>
                <a:spcPct val="210000"/>
              </a:lnSpc>
              <a:buNone/>
            </a:pPr>
            <a:r>
              <a:rPr lang="en-US" sz="2500" b="1" dirty="0" err="1">
                <a:solidFill>
                  <a:srgbClr val="404040"/>
                </a:solidFill>
              </a:rPr>
              <a:t>rmarkdown</a:t>
            </a:r>
            <a:r>
              <a:rPr lang="en-US" sz="2500" dirty="0">
                <a:solidFill>
                  <a:srgbClr val="404040"/>
                </a:solidFill>
              </a:rPr>
              <a:t>: combine code, text, and visuals into reproducible documents</a:t>
            </a:r>
            <a:endParaRPr lang="en-US" sz="2500" i="0" dirty="0">
              <a:solidFill>
                <a:srgbClr val="404040"/>
              </a:solidFill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807A1-FC44-C4A0-4289-37C947D43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79640"/>
            <a:ext cx="3359187" cy="107298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4819DA8-5447-B3DC-8383-02B18C2A4BD3}"/>
              </a:ext>
            </a:extLst>
          </p:cNvPr>
          <p:cNvGrpSpPr/>
          <p:nvPr/>
        </p:nvGrpSpPr>
        <p:grpSpPr>
          <a:xfrm>
            <a:off x="1391147" y="1249183"/>
            <a:ext cx="796022" cy="5608817"/>
            <a:chOff x="1391147" y="1249183"/>
            <a:chExt cx="796022" cy="56088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A0A34E-9568-99DF-D70F-1F81F20E0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689" y="3126950"/>
              <a:ext cx="792480" cy="914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09542F-161C-CB8B-2BB7-E9C1ED09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689" y="4065832"/>
              <a:ext cx="792480" cy="914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0A1E3D-C6E2-373E-EF75-EB80F6D9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1147" y="5004714"/>
              <a:ext cx="79248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5BD64B-12E4-4ED2-B684-DE72BF327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1147" y="5943600"/>
              <a:ext cx="79248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EC232D8-7487-6AFC-9EFC-A61A04307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4689" y="1249183"/>
              <a:ext cx="792480" cy="9144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80C1F7-F5B8-251A-7610-9D509D2A8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2241" y="2188064"/>
              <a:ext cx="791386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91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B7A812-8A21-AA35-C648-5CC719E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“tidy”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58744-B869-25E0-76FB-B1DD882E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08" y="1964566"/>
            <a:ext cx="11514183" cy="4231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662EE2-C614-7CA5-7AA0-A3C20E02CFD1}"/>
              </a:ext>
            </a:extLst>
          </p:cNvPr>
          <p:cNvSpPr txBox="1"/>
          <p:nvPr/>
        </p:nvSpPr>
        <p:spPr>
          <a:xfrm>
            <a:off x="0" y="6527310"/>
            <a:ext cx="791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The “tidy” workflow from </a:t>
            </a:r>
            <a:r>
              <a:rPr lang="en-US" sz="1400" b="0" i="1" u="none" strike="noStrike" dirty="0">
                <a:solidFill>
                  <a:srgbClr val="30719D"/>
                </a:solidFill>
                <a:effectLst/>
                <a:latin typeface="Open Sans" panose="020F0502020204030204" pitchFamily="34" charset="0"/>
                <a:hlinkClick r:id="rId4"/>
              </a:rPr>
              <a:t>R for Data 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664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B7A812-8A21-AA35-C648-5CC719E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“tidy”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58744-B869-25E0-76FB-B1DD882E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08" y="1964566"/>
            <a:ext cx="11514183" cy="4231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662EE2-C614-7CA5-7AA0-A3C20E02CFD1}"/>
              </a:ext>
            </a:extLst>
          </p:cNvPr>
          <p:cNvSpPr txBox="1"/>
          <p:nvPr/>
        </p:nvSpPr>
        <p:spPr>
          <a:xfrm>
            <a:off x="0" y="6527310"/>
            <a:ext cx="791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The “tidy” workflow from </a:t>
            </a:r>
            <a:r>
              <a:rPr lang="en-US" sz="1400" b="0" i="1" u="none" strike="noStrike" dirty="0">
                <a:solidFill>
                  <a:srgbClr val="30719D"/>
                </a:solidFill>
                <a:effectLst/>
                <a:latin typeface="Open Sans" panose="020F0502020204030204" pitchFamily="34" charset="0"/>
                <a:hlinkClick r:id="rId4"/>
              </a:rPr>
              <a:t>R for Data Science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1291B6-8C4D-F52C-5D37-E9EE765BD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56" y="3089893"/>
            <a:ext cx="1177210" cy="1358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99C283-1F4E-EC22-EC88-16B0ACE54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052" y="4448212"/>
            <a:ext cx="797801" cy="9205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ADD88F-B621-3A5F-0BE3-FB95CB3CB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070" y="3091833"/>
            <a:ext cx="1177210" cy="13583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94DAD1-5CA1-B901-8F92-291190A9D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853" y="4828964"/>
            <a:ext cx="1471353" cy="16977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D42259-F774-DE39-59AD-D393504F50AC}"/>
                  </a:ext>
                </a:extLst>
              </p14:cNvPr>
              <p14:cNvContentPartPr/>
              <p14:nvPr/>
            </p14:nvContentPartPr>
            <p14:xfrm>
              <a:off x="4462641" y="3629778"/>
              <a:ext cx="1546200" cy="315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D42259-F774-DE39-59AD-D393504F50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9641" y="3566706"/>
                <a:ext cx="1671840" cy="44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F23B4B-5BD7-FC61-7ACC-F6BA67BF79E1}"/>
                  </a:ext>
                </a:extLst>
              </p14:cNvPr>
              <p14:cNvContentPartPr/>
              <p14:nvPr/>
            </p14:nvContentPartPr>
            <p14:xfrm>
              <a:off x="6454161" y="4532153"/>
              <a:ext cx="1132560" cy="36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F23B4B-5BD7-FC61-7ACC-F6BA67BF79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1161" y="4469153"/>
                <a:ext cx="1258200" cy="4914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A7BA9321-8E01-1D68-91A6-EEE03E8B2B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23329" y="3945498"/>
            <a:ext cx="1619875" cy="1619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4C19D87-6754-82F1-B7DB-33F78786564C}"/>
                  </a:ext>
                </a:extLst>
              </p14:cNvPr>
              <p14:cNvContentPartPr/>
              <p14:nvPr/>
            </p14:nvContentPartPr>
            <p14:xfrm>
              <a:off x="9251912" y="3653177"/>
              <a:ext cx="2248920" cy="302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4C19D87-6754-82F1-B7DB-33F7878656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912" y="3590177"/>
                <a:ext cx="2374560" cy="42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8B91DCA-1E10-74C9-D674-B21F585084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2981" y="3108479"/>
            <a:ext cx="1177210" cy="1358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722C46-D20F-4705-50AC-C879A317ED87}"/>
                  </a:ext>
                </a:extLst>
              </p14:cNvPr>
              <p14:cNvContentPartPr/>
              <p14:nvPr/>
            </p14:nvContentPartPr>
            <p14:xfrm>
              <a:off x="6520661" y="2632604"/>
              <a:ext cx="1409400" cy="26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722C46-D20F-4705-50AC-C879A317ED8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58021" y="2569604"/>
                <a:ext cx="1535040" cy="3920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D040FE2-D8DA-2FD9-A6ED-E3D9166CD1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1408" y="2255952"/>
            <a:ext cx="1177210" cy="1358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94AF78-3EA2-07A2-F29A-8FD2FF639DF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5699" y="3089893"/>
            <a:ext cx="1176630" cy="13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4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6C082-857E-55C1-B542-85B22FEE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“tidy”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77F6F-9CEB-C943-AD76-62F28139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63" y="1761498"/>
            <a:ext cx="9055073" cy="4669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AB7152-6897-75BA-2D97-02E4BBC6D9F0}"/>
              </a:ext>
            </a:extLst>
          </p:cNvPr>
          <p:cNvSpPr txBox="1"/>
          <p:nvPr/>
        </p:nvSpPr>
        <p:spPr>
          <a:xfrm>
            <a:off x="5890438" y="6430520"/>
            <a:ext cx="642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454545"/>
                </a:solidFill>
                <a:effectLst/>
                <a:latin typeface="ksqy"/>
              </a:rPr>
              <a:t>Illustrations from the </a:t>
            </a:r>
            <a:r>
              <a:rPr lang="en-US" sz="1200" b="0" i="0" u="sng" dirty="0" err="1">
                <a:solidFill>
                  <a:srgbClr val="0024B0"/>
                </a:solidFill>
                <a:effectLst/>
                <a:latin typeface="ksqy"/>
                <a:hlinkClick r:id="rId3"/>
              </a:rPr>
              <a:t>Openscapes</a:t>
            </a:r>
            <a:r>
              <a:rPr lang="en-US" sz="1200" b="0" i="0" dirty="0">
                <a:solidFill>
                  <a:srgbClr val="454545"/>
                </a:solidFill>
                <a:effectLst/>
                <a:latin typeface="ksqy"/>
              </a:rPr>
              <a:t> blog </a:t>
            </a:r>
            <a:r>
              <a:rPr lang="en-US" sz="1200" b="0" i="1" u="sng" dirty="0">
                <a:solidFill>
                  <a:srgbClr val="0024B0"/>
                </a:solidFill>
                <a:effectLst/>
                <a:latin typeface="ksqy"/>
                <a:hlinkClick r:id="rId4"/>
              </a:rPr>
              <a:t>Tidy Data for reproducibility, efficiency, and collaboration</a:t>
            </a:r>
            <a:r>
              <a:rPr lang="en-US" sz="1200" b="0" i="0" dirty="0">
                <a:solidFill>
                  <a:srgbClr val="454545"/>
                </a:solidFill>
                <a:effectLst/>
                <a:latin typeface="ksqy"/>
              </a:rPr>
              <a:t> by Julia Lowndes and Allison Horst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9512761"/>
      </p:ext>
    </p:extLst>
  </p:cSld>
  <p:clrMapOvr>
    <a:masterClrMapping/>
  </p:clrMapOvr>
</p:sld>
</file>

<file path=ppt/theme/theme1.xml><?xml version="1.0" encoding="utf-8"?>
<a:theme xmlns:a="http://schemas.openxmlformats.org/drawingml/2006/main" name="adfg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fg_theme" id="{D1CD001B-97BB-49ED-BB27-BA1B8C0CC6EA}" vid="{C3FBF577-E1A3-4BED-8904-43CE3E4527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adfg_theme</Template>
  <TotalTime>7686</TotalTime>
  <Words>529</Words>
  <Application>Microsoft Office PowerPoint</Application>
  <PresentationFormat>Widescreen</PresentationFormat>
  <Paragraphs>79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ksqy</vt:lpstr>
      <vt:lpstr>Lucida Sans</vt:lpstr>
      <vt:lpstr>Open Sans</vt:lpstr>
      <vt:lpstr>adfg_theme</vt:lpstr>
      <vt:lpstr>Introduction to the Tidyverse</vt:lpstr>
      <vt:lpstr>What is the                        ?</vt:lpstr>
      <vt:lpstr>R packages 📦</vt:lpstr>
      <vt:lpstr>Install</vt:lpstr>
      <vt:lpstr>Install</vt:lpstr>
      <vt:lpstr>Core                        packages</vt:lpstr>
      <vt:lpstr>“tidy” workflow</vt:lpstr>
      <vt:lpstr>“tidy” workflow</vt:lpstr>
      <vt:lpstr>“tidy” workflow</vt:lpstr>
      <vt:lpstr>PowerPoint Presentation</vt:lpstr>
      <vt:lpstr>PowerPoint Presentation</vt:lpstr>
      <vt:lpstr>PowerPoint Presentation</vt:lpstr>
      <vt:lpstr>PowerPoint Presentation</vt:lpstr>
      <vt:lpstr>Navigate to IntroToRmarkdown.Rmd</vt:lpstr>
      <vt:lpstr>PowerPoint Presentation</vt:lpstr>
      <vt:lpstr>PowerPoint Presentation</vt:lpstr>
    </vt:vector>
  </TitlesOfParts>
  <Company>State of Alaska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Wendling, Logan (DFG)</dc:creator>
  <cp:lastModifiedBy>Wendling, Logan (DFG)</cp:lastModifiedBy>
  <cp:revision>7</cp:revision>
  <dcterms:created xsi:type="dcterms:W3CDTF">2025-04-02T23:29:27Z</dcterms:created>
  <dcterms:modified xsi:type="dcterms:W3CDTF">2025-04-10T00:04:00Z</dcterms:modified>
</cp:coreProperties>
</file>